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1"/>
  </p:notesMasterIdLst>
  <p:sldIdLst>
    <p:sldId id="257" r:id="rId2"/>
    <p:sldId id="268" r:id="rId3"/>
    <p:sldId id="269" r:id="rId4"/>
    <p:sldId id="259" r:id="rId5"/>
    <p:sldId id="409" r:id="rId6"/>
    <p:sldId id="426" r:id="rId7"/>
    <p:sldId id="258" r:id="rId8"/>
    <p:sldId id="425" r:id="rId9"/>
    <p:sldId id="424" r:id="rId10"/>
    <p:sldId id="432" r:id="rId11"/>
    <p:sldId id="427" r:id="rId12"/>
    <p:sldId id="428" r:id="rId13"/>
    <p:sldId id="430" r:id="rId14"/>
    <p:sldId id="436" r:id="rId15"/>
    <p:sldId id="433" r:id="rId16"/>
    <p:sldId id="434" r:id="rId17"/>
    <p:sldId id="435" r:id="rId18"/>
    <p:sldId id="345" r:id="rId19"/>
    <p:sldId id="39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3" autoAdjust="0"/>
    <p:restoredTop sz="94660"/>
  </p:normalViewPr>
  <p:slideViewPr>
    <p:cSldViewPr snapToGrid="0">
      <p:cViewPr>
        <p:scale>
          <a:sx n="131" d="100"/>
          <a:sy n="131" d="100"/>
        </p:scale>
        <p:origin x="78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  <a:r>
              <a:rPr lang="en-CA" dirty="0" err="1"/>
              <a:t>Leloo</a:t>
            </a:r>
            <a:r>
              <a:rPr lang="en-CA" dirty="0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C6089-3D82-43B1-99D2-E34B66D1CEF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Fin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F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1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Padrinan</a:t>
            </a:r>
            <a:r>
              <a:rPr lang="en-CA" dirty="0"/>
              <a:t>, Miguel (n.d.). Email blocks on Gray Surface. Accessed on January 16</a:t>
            </a:r>
            <a:r>
              <a:rPr lang="en-CA" baseline="30000" dirty="0"/>
              <a:t>th</a:t>
            </a:r>
            <a:r>
              <a:rPr lang="en-CA" dirty="0"/>
              <a:t>, 2023 from https://www.pexels.com/photo/email-blocks-on-gray-surface-1591062/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4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3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4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3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11441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60440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54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tif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gif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2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4776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Sanjeev Kumar - Professor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Brunilda </a:t>
            </a:r>
            <a:r>
              <a:rPr lang="en-US" dirty="0" err="1">
                <a:solidFill>
                  <a:srgbClr val="000000"/>
                </a:solidFill>
                <a:latin typeface="Segoe UI"/>
                <a:cs typeface="Segoe UI"/>
              </a:rPr>
              <a:t>Xhaferllari</a:t>
            </a: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 – Project Manager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Segoe UI"/>
                <a:cs typeface="Segoe UI"/>
              </a:rPr>
              <a:t>Rich Freeman – Faculty Mentor</a:t>
            </a:r>
          </a:p>
          <a:p>
            <a:pPr defTabSz="457200">
              <a:defRPr/>
            </a:pPr>
            <a:r>
              <a:rPr lang="en-US" b="1" dirty="0">
                <a:solidFill>
                  <a:srgbClr val="000000"/>
                </a:solidFill>
                <a:latin typeface="Segoe UI"/>
                <a:cs typeface="Segoe UI"/>
              </a:rPr>
              <a:t>AI Team:</a:t>
            </a:r>
            <a:endParaRPr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457200">
              <a:defRPr/>
            </a:pPr>
            <a:r>
              <a:rPr lang="en-US" dirty="0">
                <a:latin typeface="Segoe UI"/>
                <a:cs typeface="Segoe UI"/>
              </a:rPr>
              <a:t>Janvi Patel</a:t>
            </a:r>
            <a:endParaRPr lang="en-US" dirty="0">
              <a:solidFill>
                <a:prstClr val="black"/>
              </a:solidFill>
              <a:latin typeface="Segoe UI"/>
              <a:cs typeface="Segoe UI"/>
            </a:endParaRPr>
          </a:p>
          <a:p>
            <a:pPr defTabSz="457200">
              <a:defRPr/>
            </a:pPr>
            <a:r>
              <a:rPr lang="en-US" dirty="0" err="1">
                <a:latin typeface="Segoe UI"/>
                <a:cs typeface="Segoe UI"/>
              </a:rPr>
              <a:t>Fangji</a:t>
            </a:r>
            <a:r>
              <a:rPr lang="en-US" dirty="0">
                <a:latin typeface="Segoe UI"/>
                <a:cs typeface="Segoe UI"/>
              </a:rPr>
              <a:t> Chen</a:t>
            </a:r>
          </a:p>
          <a:p>
            <a:pPr defTabSz="457200">
              <a:defRPr/>
            </a:pPr>
            <a:r>
              <a:rPr lang="en-US" dirty="0" err="1">
                <a:latin typeface="Segoe UI"/>
                <a:cs typeface="Segoe UI"/>
              </a:rPr>
              <a:t>Scaria</a:t>
            </a:r>
            <a:r>
              <a:rPr lang="en-US" dirty="0">
                <a:latin typeface="Segoe UI"/>
                <a:cs typeface="Segoe UI"/>
              </a:rPr>
              <a:t> </a:t>
            </a:r>
            <a:r>
              <a:rPr lang="en-US" dirty="0" err="1">
                <a:latin typeface="Segoe UI"/>
                <a:cs typeface="Segoe UI"/>
              </a:rPr>
              <a:t>Ouseph</a:t>
            </a:r>
            <a:r>
              <a:rPr lang="en-US" dirty="0">
                <a:latin typeface="Segoe UI"/>
                <a:cs typeface="Segoe UI"/>
              </a:rPr>
              <a:t> Kurian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7919" y="2925297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725560" y="877727"/>
            <a:ext cx="2349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Calibri"/>
                <a:cs typeface="Calibri"/>
              </a:rPr>
              <a:t>for Dr. Alex Smith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dirty="0">
                <a:latin typeface="Calibri Light" panose="020F0302020204030204"/>
              </a:rPr>
              <a:t>MIC Smart Beach by Bruce County</a:t>
            </a:r>
            <a:endParaRPr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98CD3-AD9C-45BE-A82D-313E448B4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030" y="600963"/>
            <a:ext cx="4432300" cy="1992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E2091A-2C4D-FCE4-08E2-08E98703E7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7030" y="2593008"/>
            <a:ext cx="4432301" cy="1992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CC1A4-B279-91BB-71AB-F733FEF3D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7030" y="4585053"/>
            <a:ext cx="4432301" cy="2066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6D456-2F4E-7090-9B45-F305642C90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66" y="1914150"/>
            <a:ext cx="6322979" cy="4737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A47D-B0A3-45F4-D7E6-C564B2FF9DD3}"/>
              </a:ext>
            </a:extLst>
          </p:cNvPr>
          <p:cNvSpPr txBox="1"/>
          <p:nvPr/>
        </p:nvSpPr>
        <p:spPr>
          <a:xfrm>
            <a:off x="727865" y="389137"/>
            <a:ext cx="6237139" cy="1322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difficulties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eople counting with anonymized images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AD0BD-BBA5-CD48-45CF-5E1844B9714E}"/>
              </a:ext>
            </a:extLst>
          </p:cNvPr>
          <p:cNvSpPr txBox="1"/>
          <p:nvPr/>
        </p:nvSpPr>
        <p:spPr>
          <a:xfrm>
            <a:off x="10578675" y="60096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InsightFace:0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A7F27-1EBD-7F68-8580-1FC1878FB532}"/>
              </a:ext>
            </a:extLst>
          </p:cNvPr>
          <p:cNvSpPr txBox="1"/>
          <p:nvPr/>
        </p:nvSpPr>
        <p:spPr>
          <a:xfrm>
            <a:off x="10578674" y="259300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YOLO</a:t>
            </a:r>
            <a:r>
              <a:rPr lang="en-US" altLang="zh-CN" dirty="0"/>
              <a:t>v8s</a:t>
            </a:r>
            <a:r>
              <a:rPr lang="en-CN" dirty="0"/>
              <a:t>:1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52689-269D-372E-8499-1FF7D95635D8}"/>
              </a:ext>
            </a:extLst>
          </p:cNvPr>
          <p:cNvSpPr txBox="1"/>
          <p:nvPr/>
        </p:nvSpPr>
        <p:spPr>
          <a:xfrm>
            <a:off x="10578675" y="4585053"/>
            <a:ext cx="147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ResNet:3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endParaRPr lang="en-CN" sz="1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71AF1-A480-9B5C-EB76-0FDFBDE537F1}"/>
              </a:ext>
            </a:extLst>
          </p:cNvPr>
          <p:cNvSpPr/>
          <p:nvPr/>
        </p:nvSpPr>
        <p:spPr>
          <a:xfrm>
            <a:off x="2408438" y="3560323"/>
            <a:ext cx="2523485" cy="11867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4D2F17-D1F8-1753-9E95-4EBE531E2570}"/>
              </a:ext>
            </a:extLst>
          </p:cNvPr>
          <p:cNvCxnSpPr>
            <a:cxnSpLocks/>
          </p:cNvCxnSpPr>
          <p:nvPr/>
        </p:nvCxnSpPr>
        <p:spPr>
          <a:xfrm flipH="1">
            <a:off x="2408438" y="600963"/>
            <a:ext cx="5198592" cy="29593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D21F56-573B-D6DA-05D3-594C9466B4FE}"/>
              </a:ext>
            </a:extLst>
          </p:cNvPr>
          <p:cNvCxnSpPr>
            <a:cxnSpLocks/>
          </p:cNvCxnSpPr>
          <p:nvPr/>
        </p:nvCxnSpPr>
        <p:spPr>
          <a:xfrm flipH="1">
            <a:off x="4931923" y="600963"/>
            <a:ext cx="7123438" cy="29593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F7C3FB-CA1E-2919-C0B3-DE0FCE6B3B9D}"/>
              </a:ext>
            </a:extLst>
          </p:cNvPr>
          <p:cNvCxnSpPr>
            <a:cxnSpLocks/>
          </p:cNvCxnSpPr>
          <p:nvPr/>
        </p:nvCxnSpPr>
        <p:spPr>
          <a:xfrm flipH="1" flipV="1">
            <a:off x="4931923" y="4747098"/>
            <a:ext cx="7107407" cy="190449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D22EB7-FE7C-9C87-83C3-0FFA0ABBF070}"/>
              </a:ext>
            </a:extLst>
          </p:cNvPr>
          <p:cNvCxnSpPr>
            <a:cxnSpLocks/>
          </p:cNvCxnSpPr>
          <p:nvPr/>
        </p:nvCxnSpPr>
        <p:spPr>
          <a:xfrm flipH="1" flipV="1">
            <a:off x="2408438" y="4747098"/>
            <a:ext cx="5198592" cy="190449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7AEDEE-AF62-DBBA-C3D8-B95319141705}"/>
              </a:ext>
            </a:extLst>
          </p:cNvPr>
          <p:cNvSpPr/>
          <p:nvPr/>
        </p:nvSpPr>
        <p:spPr>
          <a:xfrm>
            <a:off x="7607028" y="600963"/>
            <a:ext cx="4432302" cy="605063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A3902-A631-0564-80BC-D4FA89CC7493}"/>
              </a:ext>
            </a:extLst>
          </p:cNvPr>
          <p:cNvCxnSpPr>
            <a:cxnSpLocks/>
          </p:cNvCxnSpPr>
          <p:nvPr/>
        </p:nvCxnSpPr>
        <p:spPr>
          <a:xfrm flipH="1">
            <a:off x="7591000" y="2593008"/>
            <a:ext cx="4448330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C69F8D-1C77-564E-D796-65C2DC87BFE7}"/>
              </a:ext>
            </a:extLst>
          </p:cNvPr>
          <p:cNvCxnSpPr/>
          <p:nvPr/>
        </p:nvCxnSpPr>
        <p:spPr>
          <a:xfrm>
            <a:off x="-97277" y="-690664"/>
            <a:ext cx="1634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C6CF84-63C6-84A5-7139-BC065D9188DD}"/>
              </a:ext>
            </a:extLst>
          </p:cNvPr>
          <p:cNvCxnSpPr>
            <a:cxnSpLocks/>
          </p:cNvCxnSpPr>
          <p:nvPr/>
        </p:nvCxnSpPr>
        <p:spPr>
          <a:xfrm flipH="1">
            <a:off x="7591000" y="4585053"/>
            <a:ext cx="4448330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4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Anonymizing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with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face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AA8EFDD-36F4-7471-3D8C-908B1BAC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740" y="2558091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50130ACB-4BA5-D46E-2082-53F6CB46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7258" y="2558091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3AAB47-DD96-4D5B-637D-B45DA05B6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323" y="4957563"/>
            <a:ext cx="2832100" cy="1511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81E0B-F618-5F38-C267-76AB52491A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5161" y="4957563"/>
            <a:ext cx="2814779" cy="1498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0B1984-BA58-4496-CF2D-11EF4939ABB6}"/>
              </a:ext>
            </a:extLst>
          </p:cNvPr>
          <p:cNvSpPr/>
          <p:nvPr/>
        </p:nvSpPr>
        <p:spPr>
          <a:xfrm>
            <a:off x="2642516" y="4132046"/>
            <a:ext cx="1070043" cy="55447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CF5D5C-1192-1265-49C8-F2669447AB7B}"/>
              </a:ext>
            </a:extLst>
          </p:cNvPr>
          <p:cNvCxnSpPr/>
          <p:nvPr/>
        </p:nvCxnSpPr>
        <p:spPr>
          <a:xfrm>
            <a:off x="2642516" y="4132046"/>
            <a:ext cx="155807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4611C5-3659-7087-805F-DE4A23BC9FE3}"/>
              </a:ext>
            </a:extLst>
          </p:cNvPr>
          <p:cNvCxnSpPr>
            <a:cxnSpLocks/>
          </p:cNvCxnSpPr>
          <p:nvPr/>
        </p:nvCxnSpPr>
        <p:spPr>
          <a:xfrm flipH="1" flipV="1">
            <a:off x="2642516" y="4686522"/>
            <a:ext cx="141893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863212-361B-F139-3F77-F8348B45DD35}"/>
              </a:ext>
            </a:extLst>
          </p:cNvPr>
          <p:cNvCxnSpPr>
            <a:cxnSpLocks/>
          </p:cNvCxnSpPr>
          <p:nvPr/>
        </p:nvCxnSpPr>
        <p:spPr>
          <a:xfrm flipH="1" flipV="1">
            <a:off x="3712559" y="4132046"/>
            <a:ext cx="1917864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E4E10B-EFC2-AC9C-4E4F-72BEDF5572D9}"/>
              </a:ext>
            </a:extLst>
          </p:cNvPr>
          <p:cNvCxnSpPr>
            <a:cxnSpLocks/>
          </p:cNvCxnSpPr>
          <p:nvPr/>
        </p:nvCxnSpPr>
        <p:spPr>
          <a:xfrm flipH="1" flipV="1">
            <a:off x="3698645" y="4686522"/>
            <a:ext cx="1917864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5BD61-D719-90DE-88F1-F213F673ABD8}"/>
              </a:ext>
            </a:extLst>
          </p:cNvPr>
          <p:cNvSpPr/>
          <p:nvPr/>
        </p:nvSpPr>
        <p:spPr>
          <a:xfrm>
            <a:off x="2784409" y="4957562"/>
            <a:ext cx="2842607" cy="15113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9BCDE8-B022-63AC-038B-B63740512520}"/>
              </a:ext>
            </a:extLst>
          </p:cNvPr>
          <p:cNvSpPr/>
          <p:nvPr/>
        </p:nvSpPr>
        <p:spPr>
          <a:xfrm>
            <a:off x="7895441" y="4132046"/>
            <a:ext cx="1070043" cy="55447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F6A8EB-9D50-D372-EC67-C200541CB530}"/>
              </a:ext>
            </a:extLst>
          </p:cNvPr>
          <p:cNvCxnSpPr/>
          <p:nvPr/>
        </p:nvCxnSpPr>
        <p:spPr>
          <a:xfrm>
            <a:off x="7895441" y="4132046"/>
            <a:ext cx="155807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49BD70-E7ED-8D98-8044-4838B2175E81}"/>
              </a:ext>
            </a:extLst>
          </p:cNvPr>
          <p:cNvCxnSpPr>
            <a:cxnSpLocks/>
          </p:cNvCxnSpPr>
          <p:nvPr/>
        </p:nvCxnSpPr>
        <p:spPr>
          <a:xfrm flipH="1" flipV="1">
            <a:off x="7895441" y="4686522"/>
            <a:ext cx="141893" cy="17823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BD0B58-DD0A-2411-0D79-EF7C3F4F0A42}"/>
              </a:ext>
            </a:extLst>
          </p:cNvPr>
          <p:cNvCxnSpPr>
            <a:cxnSpLocks/>
          </p:cNvCxnSpPr>
          <p:nvPr/>
        </p:nvCxnSpPr>
        <p:spPr>
          <a:xfrm flipH="1" flipV="1">
            <a:off x="8965484" y="4132046"/>
            <a:ext cx="1917864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2BD6BD-984D-6635-931F-83E060F92CBF}"/>
              </a:ext>
            </a:extLst>
          </p:cNvPr>
          <p:cNvCxnSpPr>
            <a:cxnSpLocks/>
          </p:cNvCxnSpPr>
          <p:nvPr/>
        </p:nvCxnSpPr>
        <p:spPr>
          <a:xfrm flipH="1" flipV="1">
            <a:off x="8951570" y="4686522"/>
            <a:ext cx="1917864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1D3FAE4-1299-6C8F-580B-85FC604CDB9A}"/>
              </a:ext>
            </a:extLst>
          </p:cNvPr>
          <p:cNvSpPr/>
          <p:nvPr/>
        </p:nvSpPr>
        <p:spPr>
          <a:xfrm>
            <a:off x="8037334" y="4957562"/>
            <a:ext cx="2842607" cy="15113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876322-BAAB-DDCF-9296-C4A5C7B2C7AC}"/>
              </a:ext>
            </a:extLst>
          </p:cNvPr>
          <p:cNvSpPr txBox="1"/>
          <p:nvPr/>
        </p:nvSpPr>
        <p:spPr>
          <a:xfrm>
            <a:off x="897740" y="1715771"/>
            <a:ext cx="762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CN" dirty="0"/>
              <a:t>f we don’t have body patterns but heads, we may lose accuracy.</a:t>
            </a:r>
          </a:p>
          <a:p>
            <a:r>
              <a:rPr lang="en-CN" dirty="0"/>
              <a:t>Then this is an anonymizing practice with face detection outputs, as an option.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FB15AC-AC48-46F4-6C6F-5229B750D580}"/>
              </a:ext>
            </a:extLst>
          </p:cNvPr>
          <p:cNvSpPr txBox="1"/>
          <p:nvPr/>
        </p:nvSpPr>
        <p:spPr>
          <a:xfrm>
            <a:off x="0" y="6604084"/>
            <a:ext cx="26645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csp.pytorch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2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9FD8D-61E8-F39A-3354-CD7CB8657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5" y="4385570"/>
            <a:ext cx="3181086" cy="1781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An implementation of Crowd Counting with P2PNet – head patterns 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E2B20-6733-ABD2-0CA5-C203E2A1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65" y="2294156"/>
            <a:ext cx="3181086" cy="1781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C6B14-E3AC-AD67-0AC8-1D35053F90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62" t="-737"/>
          <a:stretch/>
        </p:blipFill>
        <p:spPr>
          <a:xfrm>
            <a:off x="2020021" y="2294156"/>
            <a:ext cx="1888931" cy="75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7BCF6-55DE-341E-6AD5-D02F0FE3A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023" y="4370995"/>
            <a:ext cx="1888928" cy="75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1BB34-5499-4209-299A-177210885444}"/>
              </a:ext>
            </a:extLst>
          </p:cNvPr>
          <p:cNvSpPr txBox="1"/>
          <p:nvPr/>
        </p:nvSpPr>
        <p:spPr>
          <a:xfrm>
            <a:off x="0" y="6604084"/>
            <a:ext cx="3352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/CrowdCounting-P2PNet</a:t>
            </a:r>
          </a:p>
        </p:txBody>
      </p:sp>
      <p:pic>
        <p:nvPicPr>
          <p:cNvPr id="9" name="Picture 8" descr="A large crowd of people in a stadium&#10;&#10;Description automatically generated with low confidence">
            <a:extLst>
              <a:ext uri="{FF2B5EF4-FFF2-40B4-BE49-F238E27FC236}">
                <a16:creationId xmlns:a16="http://schemas.microsoft.com/office/drawing/2014/main" id="{B8181BE1-1697-7D5F-31B8-BC24332987A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4" y="1626866"/>
            <a:ext cx="5813991" cy="1708234"/>
          </a:xfrm>
          <a:prstGeom prst="rect">
            <a:avLst/>
          </a:prstGeom>
        </p:spPr>
      </p:pic>
      <p:pic>
        <p:nvPicPr>
          <p:cNvPr id="11" name="Picture 10" descr="A large crowd of people in a stadium&#10;&#10;Description automatically generated with low confidence">
            <a:extLst>
              <a:ext uri="{FF2B5EF4-FFF2-40B4-BE49-F238E27FC236}">
                <a16:creationId xmlns:a16="http://schemas.microsoft.com/office/drawing/2014/main" id="{EA728B2A-03BC-F065-F1D3-D4D37429E73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5" y="3312589"/>
            <a:ext cx="5813990" cy="1708234"/>
          </a:xfrm>
          <a:prstGeom prst="rect">
            <a:avLst/>
          </a:prstGeom>
        </p:spPr>
      </p:pic>
      <p:pic>
        <p:nvPicPr>
          <p:cNvPr id="14" name="Picture 1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7F8D08-915A-56E6-5C5D-534CDA47C03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4" y="5011063"/>
            <a:ext cx="5813990" cy="12701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6B9172-5233-5892-0AA5-5854BABE2715}"/>
              </a:ext>
            </a:extLst>
          </p:cNvPr>
          <p:cNvSpPr/>
          <p:nvPr/>
        </p:nvSpPr>
        <p:spPr>
          <a:xfrm>
            <a:off x="727866" y="5141831"/>
            <a:ext cx="1150166" cy="4609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AC8FBF-DF41-8658-AD12-4EAFC51AD265}"/>
              </a:ext>
            </a:extLst>
          </p:cNvPr>
          <p:cNvSpPr/>
          <p:nvPr/>
        </p:nvSpPr>
        <p:spPr>
          <a:xfrm>
            <a:off x="745201" y="3087300"/>
            <a:ext cx="1150166" cy="4609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2FD86-9C75-906D-3DA7-D4618A77F8F9}"/>
              </a:ext>
            </a:extLst>
          </p:cNvPr>
          <p:cNvSpPr txBox="1"/>
          <p:nvPr/>
        </p:nvSpPr>
        <p:spPr>
          <a:xfrm>
            <a:off x="727865" y="1618676"/>
            <a:ext cx="379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his works for crowd </a:t>
            </a:r>
            <a:r>
              <a:rPr lang="en-US" dirty="0"/>
              <a:t>counting but</a:t>
            </a:r>
            <a:r>
              <a:rPr lang="en-CN" dirty="0"/>
              <a:t> </a:t>
            </a:r>
            <a:r>
              <a:rPr lang="en-US" dirty="0"/>
              <a:t>is applicable to limited scenarios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D99750-C9B8-FC39-31C4-EC8236629FA3}"/>
              </a:ext>
            </a:extLst>
          </p:cNvPr>
          <p:cNvSpPr/>
          <p:nvPr/>
        </p:nvSpPr>
        <p:spPr>
          <a:xfrm>
            <a:off x="2020022" y="4385571"/>
            <a:ext cx="1888928" cy="7502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EDB9A-1544-5B40-AFC8-C3E05F3213F9}"/>
              </a:ext>
            </a:extLst>
          </p:cNvPr>
          <p:cNvSpPr/>
          <p:nvPr/>
        </p:nvSpPr>
        <p:spPr>
          <a:xfrm>
            <a:off x="2020021" y="2279582"/>
            <a:ext cx="1888928" cy="7502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79B81D-4460-F4A6-4D09-54728439EB7B}"/>
              </a:ext>
            </a:extLst>
          </p:cNvPr>
          <p:cNvCxnSpPr>
            <a:cxnSpLocks/>
          </p:cNvCxnSpPr>
          <p:nvPr/>
        </p:nvCxnSpPr>
        <p:spPr>
          <a:xfrm flipV="1">
            <a:off x="745201" y="2294156"/>
            <a:ext cx="1274820" cy="79314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B8AC58-168D-2B31-1096-8B3874BB9F7C}"/>
              </a:ext>
            </a:extLst>
          </p:cNvPr>
          <p:cNvCxnSpPr>
            <a:cxnSpLocks/>
          </p:cNvCxnSpPr>
          <p:nvPr/>
        </p:nvCxnSpPr>
        <p:spPr>
          <a:xfrm flipV="1">
            <a:off x="1895367" y="2293729"/>
            <a:ext cx="2013582" cy="7935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704D74-E4AA-9AEB-00AE-8FFA3742DA74}"/>
              </a:ext>
            </a:extLst>
          </p:cNvPr>
          <p:cNvCxnSpPr>
            <a:cxnSpLocks/>
          </p:cNvCxnSpPr>
          <p:nvPr/>
        </p:nvCxnSpPr>
        <p:spPr>
          <a:xfrm flipV="1">
            <a:off x="1878032" y="3059006"/>
            <a:ext cx="2048255" cy="4892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A038F7-E424-7A6F-6803-87A1B5A71B84}"/>
              </a:ext>
            </a:extLst>
          </p:cNvPr>
          <p:cNvCxnSpPr>
            <a:cxnSpLocks/>
          </p:cNvCxnSpPr>
          <p:nvPr/>
        </p:nvCxnSpPr>
        <p:spPr>
          <a:xfrm flipV="1">
            <a:off x="733929" y="3021268"/>
            <a:ext cx="1286089" cy="54158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1CEA5D-681D-59B2-ADFD-B1D536925963}"/>
              </a:ext>
            </a:extLst>
          </p:cNvPr>
          <p:cNvCxnSpPr>
            <a:cxnSpLocks/>
          </p:cNvCxnSpPr>
          <p:nvPr/>
        </p:nvCxnSpPr>
        <p:spPr>
          <a:xfrm flipV="1">
            <a:off x="716589" y="4371438"/>
            <a:ext cx="1286094" cy="7476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1219D8-ABE0-3484-0E95-FA4EA85F6CCB}"/>
              </a:ext>
            </a:extLst>
          </p:cNvPr>
          <p:cNvCxnSpPr>
            <a:cxnSpLocks/>
          </p:cNvCxnSpPr>
          <p:nvPr/>
        </p:nvCxnSpPr>
        <p:spPr>
          <a:xfrm flipV="1">
            <a:off x="1860692" y="4388556"/>
            <a:ext cx="2059531" cy="7614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90F8EE-BD9E-5CAF-078E-351FCF90F981}"/>
              </a:ext>
            </a:extLst>
          </p:cNvPr>
          <p:cNvCxnSpPr>
            <a:cxnSpLocks/>
          </p:cNvCxnSpPr>
          <p:nvPr/>
        </p:nvCxnSpPr>
        <p:spPr>
          <a:xfrm flipV="1">
            <a:off x="1889306" y="5136288"/>
            <a:ext cx="2019643" cy="47776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2AF029-CEC8-E45D-ABE9-432F86C9659D}"/>
              </a:ext>
            </a:extLst>
          </p:cNvPr>
          <p:cNvCxnSpPr>
            <a:cxnSpLocks/>
          </p:cNvCxnSpPr>
          <p:nvPr/>
        </p:nvCxnSpPr>
        <p:spPr>
          <a:xfrm flipV="1">
            <a:off x="716589" y="5133212"/>
            <a:ext cx="1303429" cy="4923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1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569574-FA7D-498F-0103-C4575588AF9F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SAHI+YOLOX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picture containing sky, outdoor, beach, nature&#10;&#10;Description automatically generated">
            <a:extLst>
              <a:ext uri="{FF2B5EF4-FFF2-40B4-BE49-F238E27FC236}">
                <a16:creationId xmlns:a16="http://schemas.microsoft.com/office/drawing/2014/main" id="{C56FCC9C-A7AA-50B2-63C3-5900987501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51" y="1788555"/>
            <a:ext cx="2501718" cy="1874394"/>
          </a:xfrm>
          <a:prstGeom prst="rect">
            <a:avLst/>
          </a:prstGeom>
        </p:spPr>
      </p:pic>
      <p:pic>
        <p:nvPicPr>
          <p:cNvPr id="7" name="Picture 6" descr="A picture containing text, sky, outdoor, ground&#10;&#10;Description automatically generated">
            <a:extLst>
              <a:ext uri="{FF2B5EF4-FFF2-40B4-BE49-F238E27FC236}">
                <a16:creationId xmlns:a16="http://schemas.microsoft.com/office/drawing/2014/main" id="{13532EA3-34B2-07F0-8707-7DD37D29B3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51" y="4016643"/>
            <a:ext cx="2501718" cy="1874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6F9-82EC-74FF-30EA-15C9C5C699C9}"/>
              </a:ext>
            </a:extLst>
          </p:cNvPr>
          <p:cNvSpPr txBox="1"/>
          <p:nvPr/>
        </p:nvSpPr>
        <p:spPr>
          <a:xfrm>
            <a:off x="0" y="2648859"/>
            <a:ext cx="933268" cy="30777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YOLOv5s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text, sky, ground, outdoor&#10;&#10;Description automatically generated">
            <a:extLst>
              <a:ext uri="{FF2B5EF4-FFF2-40B4-BE49-F238E27FC236}">
                <a16:creationId xmlns:a16="http://schemas.microsoft.com/office/drawing/2014/main" id="{819665BA-5276-9698-3EF0-81777DEF10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646" y="4016643"/>
            <a:ext cx="2501719" cy="1874395"/>
          </a:xfrm>
          <a:prstGeom prst="rect">
            <a:avLst/>
          </a:prstGeom>
        </p:spPr>
      </p:pic>
      <p:pic>
        <p:nvPicPr>
          <p:cNvPr id="10" name="Picture 9" descr="A picture containing sky, outdoor, ground, beach&#10;&#10;Description automatically generated">
            <a:extLst>
              <a:ext uri="{FF2B5EF4-FFF2-40B4-BE49-F238E27FC236}">
                <a16:creationId xmlns:a16="http://schemas.microsoft.com/office/drawing/2014/main" id="{9E7B2249-70AA-A60C-7A42-32987DD3E5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647" y="1786124"/>
            <a:ext cx="2501718" cy="1874394"/>
          </a:xfrm>
          <a:prstGeom prst="rect">
            <a:avLst/>
          </a:prstGeom>
        </p:spPr>
      </p:pic>
      <p:pic>
        <p:nvPicPr>
          <p:cNvPr id="12" name="Picture 11" descr="A picture containing sky, outdoor, nature, shore&#10;&#10;Description automatically generated">
            <a:extLst>
              <a:ext uri="{FF2B5EF4-FFF2-40B4-BE49-F238E27FC236}">
                <a16:creationId xmlns:a16="http://schemas.microsoft.com/office/drawing/2014/main" id="{E74E7738-02EB-0AE9-7DDD-8D2B2772D86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042" y="1786124"/>
            <a:ext cx="2501718" cy="1874394"/>
          </a:xfrm>
          <a:prstGeom prst="rect">
            <a:avLst/>
          </a:prstGeom>
        </p:spPr>
      </p:pic>
      <p:pic>
        <p:nvPicPr>
          <p:cNvPr id="14" name="Picture 13" descr="A picture containing text, sky, shore&#10;&#10;Description automatically generated">
            <a:extLst>
              <a:ext uri="{FF2B5EF4-FFF2-40B4-BE49-F238E27FC236}">
                <a16:creationId xmlns:a16="http://schemas.microsoft.com/office/drawing/2014/main" id="{284E047C-4C38-2C59-A81D-4F78AADAED1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042" y="4016884"/>
            <a:ext cx="2501718" cy="1874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287A4C-5E6B-02CD-6BA5-9A4A69C9D67D}"/>
              </a:ext>
            </a:extLst>
          </p:cNvPr>
          <p:cNvSpPr txBox="1"/>
          <p:nvPr/>
        </p:nvSpPr>
        <p:spPr>
          <a:xfrm>
            <a:off x="0" y="4518750"/>
            <a:ext cx="933268" cy="52322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YOLOv5s</a:t>
            </a:r>
          </a:p>
          <a:p>
            <a:r>
              <a:rPr lang="en-US"/>
              <a:t>+ </a:t>
            </a:r>
            <a:r>
              <a:rPr lang="en-CN"/>
              <a:t>SAHI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9AD24-BCEF-57FD-4DE7-4971F0305F1D}"/>
              </a:ext>
            </a:extLst>
          </p:cNvPr>
          <p:cNvSpPr txBox="1"/>
          <p:nvPr/>
        </p:nvSpPr>
        <p:spPr>
          <a:xfrm>
            <a:off x="0" y="6604084"/>
            <a:ext cx="3076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huggingface.co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/spaces/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fcakyon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/sahi-yolov5</a:t>
            </a:r>
            <a:endParaRPr lang="en-CN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 descr="A picture containing sky, outdoor, water, nature&#10;&#10;Description automatically generated">
            <a:extLst>
              <a:ext uri="{FF2B5EF4-FFF2-40B4-BE49-F238E27FC236}">
                <a16:creationId xmlns:a16="http://schemas.microsoft.com/office/drawing/2014/main" id="{694D857E-D536-8E32-9832-99B18185E40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437" y="1786124"/>
            <a:ext cx="2501718" cy="1874394"/>
          </a:xfrm>
          <a:prstGeom prst="rect">
            <a:avLst/>
          </a:prstGeom>
        </p:spPr>
      </p:pic>
      <p:pic>
        <p:nvPicPr>
          <p:cNvPr id="20" name="Picture 19" descr="A picture containing text, sky, ground, outdoor&#10;&#10;Description automatically generated">
            <a:extLst>
              <a:ext uri="{FF2B5EF4-FFF2-40B4-BE49-F238E27FC236}">
                <a16:creationId xmlns:a16="http://schemas.microsoft.com/office/drawing/2014/main" id="{705ADB67-DB4C-6E1A-034C-B17DCF41850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437" y="4016643"/>
            <a:ext cx="2501718" cy="187439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9E965E2-A6AF-E60A-AB19-64BC41CD74D7}"/>
              </a:ext>
            </a:extLst>
          </p:cNvPr>
          <p:cNvSpPr/>
          <p:nvPr/>
        </p:nvSpPr>
        <p:spPr>
          <a:xfrm>
            <a:off x="915251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DC76A5-8DD6-A5DF-FFFA-9F43B4E723C1}"/>
              </a:ext>
            </a:extLst>
          </p:cNvPr>
          <p:cNvSpPr/>
          <p:nvPr/>
        </p:nvSpPr>
        <p:spPr>
          <a:xfrm>
            <a:off x="3838647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28B934-5613-BBA1-8E38-E073CE54A89A}"/>
              </a:ext>
            </a:extLst>
          </p:cNvPr>
          <p:cNvSpPr/>
          <p:nvPr/>
        </p:nvSpPr>
        <p:spPr>
          <a:xfrm>
            <a:off x="6762042" y="178393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144378-8158-3711-405E-B9AF4D768C21}"/>
              </a:ext>
            </a:extLst>
          </p:cNvPr>
          <p:cNvSpPr/>
          <p:nvPr/>
        </p:nvSpPr>
        <p:spPr>
          <a:xfrm>
            <a:off x="9690282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DDE94C-3866-0E57-F22D-A124847C60D9}"/>
              </a:ext>
            </a:extLst>
          </p:cNvPr>
          <p:cNvCxnSpPr/>
          <p:nvPr/>
        </p:nvCxnSpPr>
        <p:spPr>
          <a:xfrm>
            <a:off x="933269" y="-513547"/>
            <a:ext cx="1372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53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917765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benchmark – head patterns are important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0" y="6581001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www.crowdhuman.org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D4C8FF-18BE-9CCA-FB3F-AB107EE478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230" y="1346788"/>
            <a:ext cx="7772400" cy="5511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93705-2C4F-3AA4-D401-A1EC1B5A749A}"/>
              </a:ext>
            </a:extLst>
          </p:cNvPr>
          <p:cNvSpPr txBox="1"/>
          <p:nvPr/>
        </p:nvSpPr>
        <p:spPr>
          <a:xfrm>
            <a:off x="89171" y="1502688"/>
            <a:ext cx="34144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-apple-system"/>
              </a:rPr>
              <a:t>CrowdHuman</a:t>
            </a:r>
            <a:r>
              <a:rPr lang="en-US" sz="1600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-apple-system"/>
              </a:rPr>
              <a:t> is a benchmark dataset to better evaluate detectors in crowd scenarios.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 The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CrowdHuman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 dataset is large, rich-annotated and contains high diversity. 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CrowdHuman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 contains 15000, 4370 and 5000 images for training, validation, and testing, respectively. There are a total of 470K human instances from train and validation subsets and 23 persons per image, with various kinds of occlusions in the dataset. Each human instance is annotated with a head bounding-box, human visible-region bounding-box and human full-body bounding-box. We hope our dataset will serve as a solid baseline and help promote future research in human detection tasks.</a:t>
            </a:r>
          </a:p>
          <a:p>
            <a:br>
              <a:rPr lang="en-US" sz="1600" dirty="0"/>
            </a:b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241361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25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counting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Detectron2 Model Zoo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6F72E-FFD9-71B3-DC2A-7B17ABFB8B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21" y="1609083"/>
            <a:ext cx="7091464" cy="33771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F63117-6709-33EA-F4E5-6E5F7F347E87}"/>
              </a:ext>
            </a:extLst>
          </p:cNvPr>
          <p:cNvSpPr/>
          <p:nvPr/>
        </p:nvSpPr>
        <p:spPr>
          <a:xfrm>
            <a:off x="6202242" y="2931394"/>
            <a:ext cx="671208" cy="3501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A0240-8ACD-8FE0-8ADC-F8D026918C9C}"/>
              </a:ext>
            </a:extLst>
          </p:cNvPr>
          <p:cNvSpPr txBox="1"/>
          <p:nvPr/>
        </p:nvSpPr>
        <p:spPr>
          <a:xfrm>
            <a:off x="0" y="6211669"/>
            <a:ext cx="576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paperswithcode.com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sota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/object-detection-on-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crowdhuman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-full-body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facebookresearch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/detectron2/blob/main/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MODEL_ZOO.md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/Iter-E2EDET.git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BA966-5A93-4D0B-7B63-B8AF63FE2756}"/>
              </a:ext>
            </a:extLst>
          </p:cNvPr>
          <p:cNvSpPr txBox="1"/>
          <p:nvPr/>
        </p:nvSpPr>
        <p:spPr>
          <a:xfrm>
            <a:off x="7729662" y="298596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candidate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4DA7F3-A844-E11D-8913-A229C575E0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198" y="3429000"/>
            <a:ext cx="5647765" cy="33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40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010C5B-2BA4-7641-193F-2548B5B0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1624519"/>
            <a:ext cx="3046467" cy="20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727865" y="3659579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bg1">
                    <a:lumMod val="50000"/>
                  </a:schemeClr>
                </a:solidFill>
              </a:rPr>
              <a:t>https://github.com/gpspelle/Crowd-Counting.git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9297F30-8518-CC82-5822-ED2D4E18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00" y="1620599"/>
            <a:ext cx="4435813" cy="20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32BFE-FF3F-1677-C6C3-5EFF1B4BECA6}"/>
              </a:ext>
            </a:extLst>
          </p:cNvPr>
          <p:cNvSpPr txBox="1"/>
          <p:nvPr/>
        </p:nvSpPr>
        <p:spPr>
          <a:xfrm>
            <a:off x="3965500" y="3659577"/>
            <a:ext cx="4547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weizheliu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/Context-Aware-Crowd-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Counting.git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404D554-75C9-AD64-CD39-D58797D7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4" y="4096130"/>
            <a:ext cx="5368135" cy="20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D9F2D-640D-F049-0CE9-05618FF4184A}"/>
              </a:ext>
            </a:extLst>
          </p:cNvPr>
          <p:cNvSpPr txBox="1"/>
          <p:nvPr/>
        </p:nvSpPr>
        <p:spPr>
          <a:xfrm>
            <a:off x="727864" y="6123859"/>
            <a:ext cx="5634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Pongpisit-Thanasutives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/Variations-of-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SFANet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-for-Crowd-Counting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B79E4B8F-CC5B-005F-2D9B-AB28873C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6473" y="4096130"/>
            <a:ext cx="5357053" cy="20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CA2D8-29D5-B908-37F2-8F8DFB68B568}"/>
              </a:ext>
            </a:extLst>
          </p:cNvPr>
          <p:cNvSpPr txBox="1"/>
          <p:nvPr/>
        </p:nvSpPr>
        <p:spPr>
          <a:xfrm>
            <a:off x="6386473" y="6123858"/>
            <a:ext cx="5634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megvii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-model/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CrowdDetection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4" name="Picture 10" descr="animated">
            <a:extLst>
              <a:ext uri="{FF2B5EF4-FFF2-40B4-BE49-F238E27FC236}">
                <a16:creationId xmlns:a16="http://schemas.microsoft.com/office/drawing/2014/main" id="{744E0F75-6A69-3862-D22F-57596995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2482" y="1620600"/>
            <a:ext cx="3518454" cy="19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D1387B-ACFE-1D2A-CA5D-4B8F874DC8C2}"/>
              </a:ext>
            </a:extLst>
          </p:cNvPr>
          <p:cNvSpPr txBox="1"/>
          <p:nvPr/>
        </p:nvSpPr>
        <p:spPr>
          <a:xfrm>
            <a:off x="8480900" y="3659577"/>
            <a:ext cx="3133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zhiqic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/rethinking-counting</a:t>
            </a:r>
            <a:endParaRPr lang="en-CN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9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727865" y="3483169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franciszero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/Iter-E2EDET</a:t>
            </a:r>
            <a:endParaRPr lang="en-CN" sz="1200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5E95FF-86B2-35BC-C522-8C7806EA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1624519"/>
            <a:ext cx="11091241" cy="185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50AD52D-38C1-C1F4-EAC8-41CD6DCB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3802531"/>
            <a:ext cx="6412237" cy="23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98099E-DFE4-5E53-89FB-E87A17A2A7B7}"/>
              </a:ext>
            </a:extLst>
          </p:cNvPr>
          <p:cNvSpPr txBox="1"/>
          <p:nvPr/>
        </p:nvSpPr>
        <p:spPr>
          <a:xfrm>
            <a:off x="727865" y="6128637"/>
            <a:ext cx="5079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**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PedestrianDetection-NohNMS.git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6AAC0-6A47-515B-74AB-6270E970AB45}"/>
              </a:ext>
            </a:extLst>
          </p:cNvPr>
          <p:cNvSpPr txBox="1"/>
          <p:nvPr/>
        </p:nvSpPr>
        <p:spPr>
          <a:xfrm>
            <a:off x="6096000" y="6267136"/>
            <a:ext cx="6235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Platform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: 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facebookresearch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/detectron2</a:t>
            </a:r>
          </a:p>
          <a:p>
            <a:r>
              <a:rPr lang="en-CN" sz="1100" b="1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en-US" altLang="zh-CN" sz="1100" b="1" dirty="0">
                <a:solidFill>
                  <a:schemeClr val="bg1">
                    <a:lumMod val="50000"/>
                  </a:schemeClr>
                </a:solidFill>
              </a:rPr>
              <a:t>set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</a:rPr>
              <a:t>www.crowdhuman.org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pPr algn="l"/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End-To-End People Detection in Crowded Scenes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www.youtube.com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watch?v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=Nl2fBKxwusQ</a:t>
            </a:r>
            <a:endParaRPr lang="en-CN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051205-E4BF-D31B-C3F4-ED1903856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263" y="3660053"/>
            <a:ext cx="4319843" cy="2214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A4140-CAD2-034E-D20D-08BA08084D22}"/>
              </a:ext>
            </a:extLst>
          </p:cNvPr>
          <p:cNvSpPr txBox="1"/>
          <p:nvPr/>
        </p:nvSpPr>
        <p:spPr>
          <a:xfrm>
            <a:off x="7499263" y="5874981"/>
            <a:ext cx="2514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val-iisc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lsc-cnn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0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Activities to be Completed before Next report: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8641512" cy="16969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CA" sz="1800" dirty="0"/>
              <a:t>Testing classification model.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Working on better accuracy of VGG19</a:t>
            </a:r>
            <a:r>
              <a:rPr lang="en-CA" sz="1800" b="0" i="0" dirty="0">
                <a:effectLst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Image segmentation on people counting if necessary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Discussing if it is a good option to complete our anonymizing task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b="0" i="0" dirty="0">
                <a:effectLst/>
              </a:rPr>
              <a:t>EDA on inshore wave data at Bruce Beach </a:t>
            </a: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dirty="0">
                <a:latin typeface="Segoe UI" panose="020B0502040204020203" pitchFamily="34" charset="0"/>
                <a:cs typeface="Segoe UI" panose="020B0502040204020203" pitchFamily="34" charset="0"/>
              </a:rPr>
              <a:t>Thank </a:t>
            </a:r>
            <a:r>
              <a:rPr lang="en-CA" sz="5400" dirty="0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fr-FR" sz="5400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 dirty="0">
                <a:solidFill>
                  <a:srgbClr val="1D9A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2DAAC3F-1619-480A-A195-3D69726955FB}"/>
              </a:ext>
            </a:extLst>
          </p:cNvPr>
          <p:cNvSpPr txBox="1"/>
          <p:nvPr/>
        </p:nvSpPr>
        <p:spPr>
          <a:xfrm>
            <a:off x="8763550" y="5677127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Analyst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47D15-2D19-4B20-84EA-451D1D29A460}"/>
              </a:ext>
            </a:extLst>
          </p:cNvPr>
          <p:cNvSpPr txBox="1"/>
          <p:nvPr/>
        </p:nvSpPr>
        <p:spPr>
          <a:xfrm>
            <a:off x="4700244" y="5259014"/>
            <a:ext cx="279151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dirty="0" err="1">
                <a:latin typeface="Segoe UI"/>
                <a:cs typeface="Segoe UI"/>
              </a:rPr>
              <a:t>Fangji</a:t>
            </a:r>
            <a:r>
              <a:rPr lang="en-US" dirty="0">
                <a:latin typeface="Segoe UI"/>
                <a:cs typeface="Segoe UI"/>
              </a:rPr>
              <a:t> Chen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FBF71B-5A71-4805-9370-F4AA5B561595}"/>
              </a:ext>
            </a:extLst>
          </p:cNvPr>
          <p:cNvSpPr txBox="1"/>
          <p:nvPr/>
        </p:nvSpPr>
        <p:spPr>
          <a:xfrm>
            <a:off x="1551108" y="4928539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dirty="0" err="1">
                <a:latin typeface="Segoe UI"/>
                <a:cs typeface="Segoe UI"/>
              </a:rPr>
              <a:t>Janvi</a:t>
            </a:r>
            <a:endParaRPr lang="en-US" dirty="0">
              <a:latin typeface="Segoe UI"/>
              <a:cs typeface="Segoe UI"/>
            </a:endParaRPr>
          </a:p>
          <a:p>
            <a:pPr algn="ctr">
              <a:defRPr/>
            </a:pPr>
            <a:r>
              <a:rPr lang="en-US" dirty="0">
                <a:latin typeface="Segoe UI"/>
                <a:cs typeface="Segoe UI"/>
              </a:rPr>
              <a:t>Patel</a:t>
            </a:r>
          </a:p>
        </p:txBody>
      </p:sp>
      <p:sp>
        <p:nvSpPr>
          <p:cNvPr id="21" name="TextBox 127">
            <a:extLst>
              <a:ext uri="{FF2B5EF4-FFF2-40B4-BE49-F238E27FC236}">
                <a16:creationId xmlns:a16="http://schemas.microsoft.com/office/drawing/2014/main" id="{10AC4243-DE3E-41CD-AE47-53C1BAF4747C}"/>
              </a:ext>
            </a:extLst>
          </p:cNvPr>
          <p:cNvSpPr txBox="1"/>
          <p:nvPr/>
        </p:nvSpPr>
        <p:spPr>
          <a:xfrm>
            <a:off x="1343025" y="1175409"/>
            <a:ext cx="3135795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Helvetica Neue Normal" charset="0"/>
                <a:cs typeface="Segoe UI" panose="020B0502040204020203" pitchFamily="34" charset="0"/>
              </a:rPr>
              <a:t>Our Team</a:t>
            </a:r>
          </a:p>
        </p:txBody>
      </p:sp>
      <p:pic>
        <p:nvPicPr>
          <p:cNvPr id="13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D1C95B27-9E36-45FA-9A20-CDC189D82D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348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0F22F913-1A68-423D-A641-DDF38BC723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69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Placeholder 18" descr="Bubble in the sky">
            <a:extLst>
              <a:ext uri="{FF2B5EF4-FFF2-40B4-BE49-F238E27FC236}">
                <a16:creationId xmlns:a16="http://schemas.microsoft.com/office/drawing/2014/main" id="{0FAB76C1-9B48-4656-BB39-7F33F8E865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000">
            <a:off x="8521888" y="2254956"/>
            <a:ext cx="2346225" cy="23480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D4E91-8CEC-AA17-AC05-E80CC530A127}"/>
              </a:ext>
            </a:extLst>
          </p:cNvPr>
          <p:cNvSpPr txBox="1"/>
          <p:nvPr/>
        </p:nvSpPr>
        <p:spPr>
          <a:xfrm>
            <a:off x="8777992" y="4982015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altLang="zh-TW" dirty="0" err="1">
                <a:latin typeface="Segoe UI"/>
                <a:ea typeface="新細明體"/>
                <a:cs typeface="Segoe UI"/>
              </a:rPr>
              <a:t>Scaria</a:t>
            </a:r>
            <a:r>
              <a:rPr lang="en-CA" altLang="zh-TW" dirty="0">
                <a:latin typeface="Segoe UI"/>
                <a:ea typeface="新細明體"/>
                <a:cs typeface="Segoe UI"/>
              </a:rPr>
              <a:t> </a:t>
            </a:r>
            <a:r>
              <a:rPr lang="en-CA" altLang="zh-TW" dirty="0" err="1">
                <a:latin typeface="Segoe UI"/>
                <a:ea typeface="新細明體"/>
                <a:cs typeface="Segoe UI"/>
              </a:rPr>
              <a:t>Ouseph</a:t>
            </a:r>
            <a:r>
              <a:rPr lang="en-US" altLang="zh-TW" dirty="0">
                <a:latin typeface="Segoe UI"/>
                <a:ea typeface="新細明體"/>
                <a:cs typeface="Segoe UI"/>
              </a:rPr>
              <a:t> Kurian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D7451-A390-2E9B-A5CD-30BF591FF06E}"/>
              </a:ext>
            </a:extLst>
          </p:cNvPr>
          <p:cNvSpPr txBox="1"/>
          <p:nvPr/>
        </p:nvSpPr>
        <p:spPr>
          <a:xfrm>
            <a:off x="5164550" y="5677128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4DDC-27FB-4A69-E079-565898E3606F}"/>
              </a:ext>
            </a:extLst>
          </p:cNvPr>
          <p:cNvSpPr txBox="1"/>
          <p:nvPr/>
        </p:nvSpPr>
        <p:spPr>
          <a:xfrm>
            <a:off x="1551108" y="5541240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cs typeface="Segoe UI"/>
              </a:rPr>
              <a:t>Project Lead / Communicator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DEE42-5DB0-3F61-4741-BFDED419AF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329" y="2183914"/>
            <a:ext cx="2346225" cy="241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>
            <a:extLst>
              <a:ext uri="{FF2B5EF4-FFF2-40B4-BE49-F238E27FC236}">
                <a16:creationId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306259" y="318535"/>
            <a:ext cx="8508089" cy="56214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Who we are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9D99F6-7FFD-4EBB-8980-F632301FBD32}"/>
              </a:ext>
            </a:extLst>
          </p:cNvPr>
          <p:cNvSpPr/>
          <p:nvPr/>
        </p:nvSpPr>
        <p:spPr>
          <a:xfrm>
            <a:off x="1940192" y="1424648"/>
            <a:ext cx="10269582" cy="12664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 dirty="0">
                <a:solidFill>
                  <a:schemeClr val="tx1"/>
                </a:solidFill>
                <a:effectLst/>
                <a:latin typeface="Times New RomanT"/>
              </a:rPr>
              <a:t>I 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have a Bachelor of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Computer Science degree from GTU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Prior to the Big Data Analysis program at Georgian College, I was a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software developer. In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terms of skills, I have high communication and organization with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intermediate level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experience in Python,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Power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BI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CA" sz="1500" dirty="0">
                <a:solidFill>
                  <a:srgbClr val="000000"/>
                </a:solidFill>
                <a:latin typeface="Times New Roman"/>
                <a:cs typeface="Times New Roman"/>
              </a:rPr>
              <a:t>Machine Learning, and Deep Learning</a:t>
            </a:r>
            <a:r>
              <a:rPr lang="en-CA" sz="15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 I look forward to this project and our future weeks together. </a:t>
            </a:r>
            <a:endParaRPr lang="en-CA" sz="1500" b="0" i="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B7A92-D8C8-4541-94F6-EF71A943C9CD}"/>
              </a:ext>
            </a:extLst>
          </p:cNvPr>
          <p:cNvSpPr/>
          <p:nvPr/>
        </p:nvSpPr>
        <p:spPr>
          <a:xfrm>
            <a:off x="1940192" y="3251401"/>
            <a:ext cx="10269582" cy="12656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 have a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bachelor's degree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in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electronic information engineering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have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10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years of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working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experience in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software engineering, data mining,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machine learning after graduating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I'm glad to work on this project and move forward with the group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78828-82C6-4C67-B8B4-64BA879325D4}"/>
              </a:ext>
            </a:extLst>
          </p:cNvPr>
          <p:cNvSpPr/>
          <p:nvPr/>
        </p:nvSpPr>
        <p:spPr>
          <a:xfrm>
            <a:off x="1940192" y="5206483"/>
            <a:ext cx="10269582" cy="1393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>
                <a:solidFill>
                  <a:schemeClr val="tx1"/>
                </a:solidFill>
                <a:latin typeface="Times New Roman"/>
                <a:cs typeface="Times New Roman"/>
              </a:rPr>
              <a:t>I have a Bachelor’s degree in computer science and a postgraduate program in Big Data Analytics and now I’m pursuing Artificial intelligence at Georgian college. I have an intermediate level experience in Power BI, Machine Learning, and Python. I’m glad to work on this project and move forward with this group. </a:t>
            </a:r>
            <a:endParaRPr lang="en-CA" b="0" i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/>
            </a:endParaRPr>
          </a:p>
        </p:txBody>
      </p:sp>
      <p:pic>
        <p:nvPicPr>
          <p:cNvPr id="17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179A0F07-084D-4567-8E93-05F36114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90" y="1280078"/>
            <a:ext cx="1554392" cy="1555626"/>
          </a:xfrm>
          <a:prstGeom prst="ellipse">
            <a:avLst/>
          </a:prstGeom>
        </p:spPr>
      </p:pic>
      <p:pic>
        <p:nvPicPr>
          <p:cNvPr id="18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BCC1E656-D1A8-40F2-80F1-2EB440528E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90" y="3067361"/>
            <a:ext cx="1632469" cy="1633765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E2E5E-8E3B-4ECC-8DAA-697F1C5A5E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91" y="4893852"/>
            <a:ext cx="1554392" cy="18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A3CC-4DC8-B804-C121-D8FA8D48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57" y="1530103"/>
            <a:ext cx="11973910" cy="3497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The smart beach project is a three year pilot project that will provide swimmers with up-to-date information on water conditions.</a:t>
            </a:r>
          </a:p>
          <a:p>
            <a:r>
              <a:rPr lang="en-US" dirty="0">
                <a:ea typeface="Calibri"/>
                <a:cs typeface="Calibri"/>
              </a:rPr>
              <a:t>The general project agenda is to use buoy(National oceanic and atmospheric administration) data and camera images to predict future water conditions.</a:t>
            </a:r>
          </a:p>
          <a:p>
            <a:r>
              <a:rPr lang="en-US" dirty="0">
                <a:ea typeface="Calibri"/>
                <a:cs typeface="Calibri"/>
              </a:rPr>
              <a:t>There are 3 questions provided by MIC to the whole team of the  which AI team will be working on the following question.</a:t>
            </a:r>
          </a:p>
          <a:p>
            <a:r>
              <a:rPr lang="en-US" dirty="0">
                <a:ea typeface="Calibri"/>
                <a:cs typeface="Calibri"/>
              </a:rPr>
              <a:t>Predict the wave conditions and current visible in the camera images, as well  the number and distribution of people on the beach and in the water.</a:t>
            </a:r>
          </a:p>
          <a:p>
            <a:endParaRPr lang="en-CA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05C14-2CCC-EF6A-8B1D-DDD67EA64E9B}"/>
              </a:ext>
            </a:extLst>
          </p:cNvPr>
          <p:cNvSpPr txBox="1"/>
          <p:nvPr/>
        </p:nvSpPr>
        <p:spPr>
          <a:xfrm>
            <a:off x="3674378" y="0"/>
            <a:ext cx="42112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Project </a:t>
            </a:r>
            <a:r>
              <a:rPr kumimoji="0" lang="fr-F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Summary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573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6DD5AF2-9504-6221-2BCD-FF72CDD5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71531"/>
            <a:ext cx="12192000" cy="538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0C1489-2BBE-7210-78A0-0054515DE7B7}"/>
              </a:ext>
            </a:extLst>
          </p:cNvPr>
          <p:cNvSpPr txBox="1"/>
          <p:nvPr/>
        </p:nvSpPr>
        <p:spPr>
          <a:xfrm>
            <a:off x="3691155" y="184558"/>
            <a:ext cx="52095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High-</a:t>
            </a:r>
            <a:r>
              <a:rPr kumimoji="0" lang="fr-F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level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 GANTT Chart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256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A610C-E1E5-7A40-042F-34DEA29D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CA" b="1" dirty="0"/>
              <a:t>Image Anonymizing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A41B-2548-5508-FCC5-8F6ACA9FA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CA" b="1" u="sng">
                <a:solidFill>
                  <a:srgbClr val="FFFFFF"/>
                </a:solidFill>
              </a:rPr>
              <a:t>Gallio</a:t>
            </a:r>
          </a:p>
          <a:p>
            <a:r>
              <a:rPr lang="en-CA">
                <a:solidFill>
                  <a:srgbClr val="FFFFFF"/>
                </a:solidFill>
              </a:rPr>
              <a:t>One day Subscription($8.00).</a:t>
            </a:r>
          </a:p>
          <a:p>
            <a:r>
              <a:rPr lang="en-CA">
                <a:solidFill>
                  <a:srgbClr val="FFFFFF"/>
                </a:solidFill>
              </a:rPr>
              <a:t>Results.</a:t>
            </a:r>
          </a:p>
          <a:p>
            <a:endParaRPr lang="en-CA">
              <a:solidFill>
                <a:srgbClr val="FFFFFF"/>
              </a:solidFill>
            </a:endParaRPr>
          </a:p>
          <a:p>
            <a:endParaRPr lang="en-CA">
              <a:solidFill>
                <a:srgbClr val="FFFFFF"/>
              </a:solidFill>
            </a:endParaRPr>
          </a:p>
          <a:p>
            <a:endParaRPr lang="en-CA">
              <a:solidFill>
                <a:srgbClr val="FFFFFF"/>
              </a:solidFill>
            </a:endParaRPr>
          </a:p>
          <a:p>
            <a:endParaRPr lang="en-CA">
              <a:solidFill>
                <a:srgbClr val="FFFFFF"/>
              </a:solidFill>
            </a:endParaRPr>
          </a:p>
          <a:p>
            <a:endParaRPr lang="en-CA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>
              <a:solidFill>
                <a:srgbClr val="FFFFFF"/>
              </a:solidFill>
            </a:endParaRPr>
          </a:p>
        </p:txBody>
      </p:sp>
      <p:pic>
        <p:nvPicPr>
          <p:cNvPr id="5" name="Picture 4" descr="A group of people in the water&#10;&#10;Description automatically generated with medium confidence">
            <a:extLst>
              <a:ext uri="{FF2B5EF4-FFF2-40B4-BE49-F238E27FC236}">
                <a16:creationId xmlns:a16="http://schemas.microsoft.com/office/drawing/2014/main" id="{F91D7438-05E6-D0C0-7987-F93F368B9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463" y="1365496"/>
            <a:ext cx="6193767" cy="41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5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1E3D-E92E-A5A6-71FA-9392A739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2" y="-22884"/>
            <a:ext cx="6699641" cy="117872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Additional activities since last report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B0D1-CB9B-FA42-1769-5F50E7A42164}"/>
              </a:ext>
            </a:extLst>
          </p:cNvPr>
          <p:cNvSpPr txBox="1"/>
          <p:nvPr/>
        </p:nvSpPr>
        <p:spPr>
          <a:xfrm>
            <a:off x="549660" y="2677416"/>
            <a:ext cx="5132206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Work: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97F6-9194-29B5-F4FE-533D3A036002}"/>
              </a:ext>
            </a:extLst>
          </p:cNvPr>
          <p:cNvSpPr txBox="1"/>
          <p:nvPr/>
        </p:nvSpPr>
        <p:spPr>
          <a:xfrm>
            <a:off x="463866" y="3188542"/>
            <a:ext cx="7237839" cy="1111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Classification model for images.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Vgg9 was used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Transfer learning used to training the model.</a:t>
            </a:r>
          </a:p>
          <a:p>
            <a:pPr>
              <a:lnSpc>
                <a:spcPct val="150000"/>
              </a:lnSpc>
              <a:defRPr/>
            </a:pPr>
            <a:endParaRPr lang="en-US" sz="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657940-EB2F-496D-A53A-A0BFE0BB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408" y="2701509"/>
            <a:ext cx="300458" cy="30045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E6B0440-056E-A850-E763-89160E1BF6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975" y="1258349"/>
            <a:ext cx="5897460" cy="41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Communication plan: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37744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Project: MIC at Bruce Beach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Choose the best reliable model to apply as an agent to count people onshore and inshore from camera images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Communication Goals: Keep group members informed of progress along the way and the results of the research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The progress of building the baseline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The progress of training the model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Content: discuss the research progress and challenges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Period: every two days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Methods: through Microsoft Teams Chat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Audience: required researchers and developers</a:t>
            </a:r>
          </a:p>
        </p:txBody>
      </p:sp>
    </p:spTree>
    <p:extLst>
      <p:ext uri="{BB962C8B-B14F-4D97-AF65-F5344CB8AC3E}">
        <p14:creationId xmlns:p14="http://schemas.microsoft.com/office/powerpoint/2010/main" val="271009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- Janvi: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13506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Classification model VGG9.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Structure of </a:t>
            </a:r>
            <a:r>
              <a:rPr lang="en-US" sz="1800" dirty="0" err="1"/>
              <a:t>train_test</a:t>
            </a:r>
            <a:r>
              <a:rPr lang="en-US" sz="1800" dirty="0"/>
              <a:t> chosen 80-20.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Will have to increase the accuracy of the model.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Testing required.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D21303-8395-D819-75DE-2ADBB771BB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497" y="222641"/>
            <a:ext cx="4078015" cy="348114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80C90CC-B41B-1946-1DFB-83E6509103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585" y="3429000"/>
            <a:ext cx="4078015" cy="32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261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6526</TotalTime>
  <Words>1257</Words>
  <Application>Microsoft Macintosh PowerPoint</Application>
  <PresentationFormat>Widescreen</PresentationFormat>
  <Paragraphs>129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-apple-system</vt:lpstr>
      <vt:lpstr>Times New RomanT</vt:lpstr>
      <vt:lpstr>Arial</vt:lpstr>
      <vt:lpstr>Calibri</vt:lpstr>
      <vt:lpstr>Calibri Light</vt:lpstr>
      <vt:lpstr>Corbel</vt:lpstr>
      <vt:lpstr>Helvetica Neue Fin</vt:lpstr>
      <vt:lpstr>Segoe UI</vt:lpstr>
      <vt:lpstr>Times New Roman</vt:lpstr>
      <vt:lpstr>Tw Cen MT</vt:lpstr>
      <vt:lpstr>Wingdings 2</vt:lpstr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Anonymizing</vt:lpstr>
      <vt:lpstr>Additional activities since last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lastModifiedBy>chen francis</cp:lastModifiedBy>
  <cp:revision>130</cp:revision>
  <dcterms:created xsi:type="dcterms:W3CDTF">2023-02-01T02:15:55Z</dcterms:created>
  <dcterms:modified xsi:type="dcterms:W3CDTF">2023-02-19T05:08:35Z</dcterms:modified>
</cp:coreProperties>
</file>